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039wintergarten.de/index.html" TargetMode="External"/><Relationship Id="rId3" Type="http://schemas.openxmlformats.org/officeDocument/2006/relationships/hyperlink" Target="https://gcs.039wintergarten.de/paket-738d2e8e79924b45affb6aa4f4ff447c/wintergarten-planen-warm-oder-kalt-f-r-mein-m-nchner-grundst-ck-7a7d2f1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in München: Baurecht, Abstandsflächen und Bebauungsplan</a:t>
            </a:r>
          </a:p>
        </p:txBody>
      </p:sp>
      <p:sp>
        <p:nvSpPr>
          <p:cNvPr id="3" name="Content Placeholder 2"/>
          <p:cNvSpPr>
            <a:spLocks noGrp="1"/>
          </p:cNvSpPr>
          <p:nvPr>
            <p:ph idx="1"/>
          </p:nvPr>
        </p:nvSpPr>
        <p:spPr/>
        <p:txBody>
          <a:bodyPr/>
          <a:lstStyle/>
          <a:p>
            <a:r>
              <a:t>Ein Wintergarten ist mehr als ein Glasanbau. Er verbindet Wohnraum mit Garten, schafft einen geschützten Aufenthaltsbereich und beeinflusst die Energiebilanz des Hauses. Ob in München oder anderswo: Die Planung beginnt mit der Frage, wie der Raum genutzt werden soll und welche baurechtlichen Anforderungen am Standort gelten. Dieser Leitfaden zeigt die wesentlichen Zusammenhänge, bevor Sie in einzelne Themen vertiefen.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Warm oder kalt: Die Nutzung bestimmt den Wintergarten</a:t>
            </a:r>
          </a:p>
        </p:txBody>
      </p:sp>
      <p:sp>
        <p:nvSpPr>
          <p:cNvPr id="3" name="Content Placeholder 2"/>
          <p:cNvSpPr>
            <a:spLocks noGrp="1"/>
          </p:cNvSpPr>
          <p:nvPr>
            <p:ph idx="1"/>
          </p:nvPr>
        </p:nvSpPr>
        <p:spPr/>
        <p:txBody>
          <a:bodyPr/>
          <a:lstStyle/>
          <a:p>
            <a:pPr>
              <a:defRPr sz="1800"/>
            </a:pPr>
            <a:r>
              <a:t>Ein unbeheizter Kaltwintergarten eignet sich für Aufenthalte an milden Tagen, zum Beispiel als erweiterter Terrassenbereich. Ein beheizter Wohnwintergarten wird als vollwertiger Raum genutzt und braucht eine abgestimmte Gebäudehülle mit passender Verglasung und gegebenenfalls einer Heizung. Die Entscheidung beeinflusst Konstruktion, Kosten und den Genehmigungsrahmen. Beschreiben Sie in der Planung, wann und wie Sie den Raum nutzen möchten, bevor Form, Material und Anschlüsse festgelegt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Anschlüsse: Tragwerk, Fundament, Hauswand</a:t>
            </a:r>
          </a:p>
        </p:txBody>
      </p:sp>
      <p:sp>
        <p:nvSpPr>
          <p:cNvPr id="3" name="Content Placeholder 2"/>
          <p:cNvSpPr>
            <a:spLocks noGrp="1"/>
          </p:cNvSpPr>
          <p:nvPr>
            <p:ph idx="1"/>
          </p:nvPr>
        </p:nvSpPr>
        <p:spPr/>
        <p:txBody>
          <a:bodyPr/>
          <a:lstStyle/>
          <a:p>
            <a:pPr>
              <a:defRPr sz="1800"/>
            </a:pPr>
            <a:r>
              <a:t>Die Gründung trägt das Gewicht des Glasanbaus und muss zum Untergrund passen. Eine bestehende Terrassenplatte ist nicht automatisch als Wintergartenfundament geeignet. Wandanschluss, Abdichtung und Entwässerung müssen mit dem Bestandsgebäude abgestimmt werden. Für die statische Sicherheit sind je nach Größe und Ausführung Nachweise erforderlich. Diese Planungsschritte gehören vor die Wahl von Profilform, Glasart und Türvarianten.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Baurecht: Was in München zu prüfen ist</a:t>
            </a:r>
          </a:p>
        </p:txBody>
      </p:sp>
      <p:sp>
        <p:nvSpPr>
          <p:cNvPr id="3" name="Content Placeholder 2"/>
          <p:cNvSpPr>
            <a:spLocks noGrp="1"/>
          </p:cNvSpPr>
          <p:nvPr>
            <p:ph idx="1"/>
          </p:nvPr>
        </p:nvSpPr>
        <p:spPr/>
        <p:txBody>
          <a:bodyPr/>
          <a:lstStyle/>
          <a:p>
            <a:pPr>
              <a:defRPr sz="1800"/>
            </a:pPr>
            <a:r>
              <a:t>Ein Wintergarten in München muss zum Grundstück, zum bestehenden Gebäude und zum geltenden Bebauungsplan passen. Baugrenzen, Abstandsflächen und geschützte Bäume können den Standort einschränken. Eine vorhandene Terrassenüberdachung bedeutet nicht automatisch, dass ein geschlossener Anbau zulässig ist. Das Verfahren nach Bayerischer Bauordnung ist von der inhaltlichen Zulässigkeit getrennt zu betrachten. Frühzeitige Klärung spart Aufwand und vermeidet Überraschungen nach Beginn der Bauarbeiten.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Beschattung und Lüftung: Sommerliche Nutzung sichern</a:t>
            </a:r>
          </a:p>
        </p:txBody>
      </p:sp>
      <p:sp>
        <p:nvSpPr>
          <p:cNvPr id="3" name="Content Placeholder 2"/>
          <p:cNvSpPr>
            <a:spLocks noGrp="1"/>
          </p:cNvSpPr>
          <p:nvPr>
            <p:ph idx="1"/>
          </p:nvPr>
        </p:nvSpPr>
        <p:spPr/>
        <p:txBody>
          <a:bodyPr/>
          <a:lstStyle/>
          <a:p>
            <a:pPr>
              <a:defRPr sz="1800"/>
            </a:pPr>
            <a:r>
              <a:t>Ein Wintergarten heizt sich bei starker Sonneneinstrahlung auf. Die Beschattung sollte Dach und Seitenflächen gemeinsam berücksichtigen, da die Wirkung je nach Tageszeit und Himmelsrichtung unterschiedlich ist. Außenliegende Systeme fangen einen Teil der Wärme vor der Verglasung ab; innenliegende eignen sich für Blend- und Sichtschutz. Für die Lüftung braucht es einen nachvollziehbaren Luftweg: Zuluft und Abluft müssen zusammen funktionieren. Hohe Luftfeuchtigkeit aus Nutzung und Witterung erfordert regelmäßigen Luftaustausch, um Kondensat und Bauschäden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vergleichen: Leistungsumfang klären</a:t>
            </a:r>
          </a:p>
        </p:txBody>
      </p:sp>
      <p:sp>
        <p:nvSpPr>
          <p:cNvPr id="3" name="Content Placeholder 2"/>
          <p:cNvSpPr>
            <a:spLocks noGrp="1"/>
          </p:cNvSpPr>
          <p:nvPr>
            <p:ph idx="1"/>
          </p:nvPr>
        </p:nvSpPr>
        <p:spPr/>
        <p:txBody>
          <a:bodyPr/>
          <a:lstStyle/>
          <a:p>
            <a:pPr>
              <a:defRPr sz="1800"/>
            </a:pPr>
            <a:r>
              <a:t>Wintergarten-Angebote lassen sich nur vergleichen, wenn Nutzung, Abmessungen und Leistungsumfang übereinstimmen. Prüfen Sie, ob Planung, Aufmaß, statische Nachweise, Gründung, Anschlüsse und eventuelle Fassadenarbeiten enthalten sind. Ein niedriger Produktpreis kann auf fehlende Leistungen zurückzuführen sein. Fragen Sie für eine belastbare Vergleichbarkeit bei mehreren Anbietern auf derselben Grundlage an und lassen Sie einzelne Kostenblöcke getrennt aufschlüsseln.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Gedanken zum fertigen Anbau</a:t>
            </a:r>
          </a:p>
        </p:txBody>
      </p:sp>
      <p:sp>
        <p:nvSpPr>
          <p:cNvPr id="3" name="Content Placeholder 2"/>
          <p:cNvSpPr>
            <a:spLocks noGrp="1"/>
          </p:cNvSpPr>
          <p:nvPr>
            <p:ph idx="1"/>
          </p:nvPr>
        </p:nvSpPr>
        <p:spPr/>
        <p:txBody>
          <a:bodyPr/>
          <a:lstStyle/>
          <a:p>
            <a:pPr>
              <a:defRPr sz="1800"/>
            </a:pPr>
            <a:r>
              <a:t>Die Reihenfolge der Planungsschritte hilft, nichts zu übersehen: Bestand aufnehmen, Nutzungsziel festhalten, baurechtliche Einordnung prüfen, Anschlüsse und Gründung abstimmen, Ausstattung wählen und die Übergabe definieren. Bei angebauten Wintergärten in München kann bereits die Frage, ob eine Baugenehmigung nötig ist, erheblichen Einfluss auf Entwurf und Zeitplan haben. Ein strukturierter Ablauf reduziert Nachträge und schafft eine klare Grundlage für die Zusammenarbeit mit Fachplanern und Ausführenden.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a:t>
            </a:r>
          </a:p>
        </p:txBody>
      </p:sp>
      <p:sp>
        <p:nvSpPr>
          <p:cNvPr id="3" name="Content Placeholder 2"/>
          <p:cNvSpPr>
            <a:spLocks noGrp="1"/>
          </p:cNvSpPr>
          <p:nvPr>
            <p:ph idx="1"/>
          </p:nvPr>
        </p:nvSpPr>
        <p:spPr/>
        <p:txBody>
          <a:bodyPr/>
          <a:lstStyle/>
          <a:p>
            <a:r>
              <a:rPr sz="1800">
                <a:hlinkClick r:id="rId2"/>
              </a:rPr>
              <a:t>Wintergarten München: Erst Nutzung und Grundstück klären</a:t>
            </a:r>
          </a:p>
          <a:p>
            <a:r>
              <a:rPr sz="1800">
                <a:hlinkClick r:id="rId3"/>
              </a:rPr>
              <a:t>Wintergarten planen: Warm oder Kalt für mein Münchner Grundstück?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